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Syne Extra Bold"/>
      <p:regular r:id="rId17"/>
    </p:embeddedFont>
    <p:embeddedFont>
      <p:font typeface="Syne"/>
      <p:regular r:id="rId18"/>
    </p:embeddedFont>
    <p:embeddedFont>
      <p:font typeface="Syne"/>
      <p:regular r:id="rId19"/>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s>
</file>

<file path=ppt/media/>
</file>

<file path=ppt/media/image-1-1.png>
</file>

<file path=ppt/media/image-10-1.png>
</file>

<file path=ppt/media/image-10-2.svg>
</file>

<file path=ppt/media/image-10-3.png>
</file>

<file path=ppt/media/image-10-4.svg>
</file>

<file path=ppt/media/image-10-5.png>
</file>

<file path=ppt/media/image-10-6.svg>
</file>

<file path=ppt/media/image-10-7.png>
</file>

<file path=ppt/media/image-10-8.sv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4-1.png>
</file>

<file path=ppt/media/image-6-1.png>
</file>

<file path=ppt/media/image-8-1.png>
</file>

<file path=ppt/media/image-8-2.svg>
</file>

<file path=ppt/media/image-8-3.png>
</file>

<file path=ppt/media/image-8-4.svg>
</file>

<file path=ppt/media/image-8-5.png>
</file>

<file path=ppt/media/image-8-6.svg>
</file>

<file path=ppt/media/image-8-7.png>
</file>

<file path=ppt/media/image-8-8.sv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svg"/><Relationship Id="rId3" Type="http://schemas.openxmlformats.org/officeDocument/2006/relationships/image" Target="../media/image-10-3.png"/><Relationship Id="rId4" Type="http://schemas.openxmlformats.org/officeDocument/2006/relationships/image" Target="../media/image-10-4.svg"/><Relationship Id="rId5" Type="http://schemas.openxmlformats.org/officeDocument/2006/relationships/image" Target="../media/image-10-5.png"/><Relationship Id="rId6" Type="http://schemas.openxmlformats.org/officeDocument/2006/relationships/image" Target="../media/image-10-6.svg"/><Relationship Id="rId7" Type="http://schemas.openxmlformats.org/officeDocument/2006/relationships/image" Target="../media/image-10-7.png"/><Relationship Id="rId8" Type="http://schemas.openxmlformats.org/officeDocument/2006/relationships/image" Target="../media/image-10-8.svg"/><Relationship Id="rId9" Type="http://schemas.openxmlformats.org/officeDocument/2006/relationships/slideLayout" Target="../slideLayouts/slideLayout11.xml"/><Relationship Id="rId10"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svg"/><Relationship Id="rId3" Type="http://schemas.openxmlformats.org/officeDocument/2006/relationships/image" Target="../media/image-8-3.png"/><Relationship Id="rId4" Type="http://schemas.openxmlformats.org/officeDocument/2006/relationships/image" Target="../media/image-8-4.svg"/><Relationship Id="rId5" Type="http://schemas.openxmlformats.org/officeDocument/2006/relationships/image" Target="../media/image-8-5.png"/><Relationship Id="rId6" Type="http://schemas.openxmlformats.org/officeDocument/2006/relationships/image" Target="../media/image-8-6.svg"/><Relationship Id="rId7" Type="http://schemas.openxmlformats.org/officeDocument/2006/relationships/image" Target="../media/image-8-7.png"/><Relationship Id="rId8" Type="http://schemas.openxmlformats.org/officeDocument/2006/relationships/image" Target="../media/image-8-8.svg"/><Relationship Id="rId9" Type="http://schemas.openxmlformats.org/officeDocument/2006/relationships/slideLayout" Target="../slideLayouts/slideLayout9.xml"/><Relationship Id="rId10"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256943"/>
            <a:ext cx="7556421" cy="2835116"/>
          </a:xfrm>
          <a:prstGeom prst="rect">
            <a:avLst/>
          </a:prstGeom>
          <a:noFill/>
          <a:ln/>
        </p:spPr>
        <p:txBody>
          <a:bodyPr wrap="square" lIns="0" tIns="0" rIns="0" bIns="0" rtlCol="0" anchor="t"/>
          <a:lstStyle/>
          <a:p>
            <a:pPr algn="l"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 Car Price Prediction Using Polynomial Regression</a:t>
            </a:r>
            <a:endParaRPr lang="en-US" sz="4450" dirty="0"/>
          </a:p>
        </p:txBody>
      </p:sp>
      <p:sp>
        <p:nvSpPr>
          <p:cNvPr id="4" name="Text 1"/>
          <p:cNvSpPr/>
          <p:nvPr/>
        </p:nvSpPr>
        <p:spPr>
          <a:xfrm>
            <a:off x="6280190" y="4432221"/>
            <a:ext cx="7556421" cy="2540318"/>
          </a:xfrm>
          <a:prstGeom prst="rect">
            <a:avLst/>
          </a:prstGeom>
          <a:noFill/>
          <a:ln/>
        </p:spPr>
        <p:txBody>
          <a:bodyPr wrap="squar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This project focuses on predicting car prices using Polynomial Regression, an extension of Multiple Linear Regression that captures non-linear relationships between variables. The dataset is sourced from Kaggle and contains detailed information about car specifications and historical usage. Based on Exploratory Data Analysis (EDA), polynomial regression was selected to better model the non-linear effect of mileage on car price, while maintaining simplicity and avoiding overfitting.</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913334"/>
            <a:ext cx="9782056" cy="708779"/>
          </a:xfrm>
          <a:prstGeom prst="rect">
            <a:avLst/>
          </a:prstGeom>
          <a:noFill/>
          <a:ln/>
        </p:spPr>
        <p:txBody>
          <a:bodyPr wrap="none" lIns="0" tIns="0" rIns="0" bIns="0" rtlCol="0" anchor="t"/>
          <a:lstStyle/>
          <a:p>
            <a:pPr algn="l"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Future Improvements</a:t>
            </a:r>
            <a:endParaRPr lang="en-US" sz="4450" dirty="0"/>
          </a:p>
        </p:txBody>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878800" y="3082766"/>
            <a:ext cx="340162" cy="340162"/>
          </a:xfrm>
          <a:prstGeom prst="rect">
            <a:avLst/>
          </a:prstGeom>
        </p:spPr>
      </p:pic>
      <p:sp>
        <p:nvSpPr>
          <p:cNvPr id="4" name="Text 1"/>
          <p:cNvSpPr/>
          <p:nvPr/>
        </p:nvSpPr>
        <p:spPr>
          <a:xfrm>
            <a:off x="1530906" y="3075742"/>
            <a:ext cx="5642491" cy="708660"/>
          </a:xfrm>
          <a:prstGeom prst="rect">
            <a:avLst/>
          </a:prstGeom>
          <a:noFill/>
          <a:ln/>
        </p:spPr>
        <p:txBody>
          <a:bodyPr wrap="square" lIns="0" tIns="0" rIns="0" bIns="0" rtlCol="0" anchor="t"/>
          <a:lstStyle/>
          <a:p>
            <a:pPr algn="l" indent="0" marL="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Ridge Polynomial Regression</a:t>
            </a:r>
            <a:endParaRPr lang="en-US" sz="2200" dirty="0"/>
          </a:p>
        </p:txBody>
      </p:sp>
      <p:sp>
        <p:nvSpPr>
          <p:cNvPr id="5" name="Text 2"/>
          <p:cNvSpPr/>
          <p:nvPr/>
        </p:nvSpPr>
        <p:spPr>
          <a:xfrm>
            <a:off x="1530906" y="3920490"/>
            <a:ext cx="5642491" cy="725805"/>
          </a:xfrm>
          <a:prstGeom prst="rect">
            <a:avLst/>
          </a:prstGeom>
          <a:noFill/>
          <a:ln/>
        </p:spPr>
        <p:txBody>
          <a:bodyPr wrap="squar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Apply Ridge Polynomial Regression to reduce multicollinearity</a:t>
            </a:r>
            <a:endParaRPr lang="en-US" sz="1750" dirty="0"/>
          </a:p>
        </p:txBody>
      </p:sp>
      <p:pic>
        <p:nvPicPr>
          <p:cNvPr id="6"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41895" y="3082766"/>
            <a:ext cx="340162" cy="340162"/>
          </a:xfrm>
          <a:prstGeom prst="rect">
            <a:avLst/>
          </a:prstGeom>
        </p:spPr>
      </p:pic>
      <p:sp>
        <p:nvSpPr>
          <p:cNvPr id="7" name="Text 3"/>
          <p:cNvSpPr/>
          <p:nvPr/>
        </p:nvSpPr>
        <p:spPr>
          <a:xfrm>
            <a:off x="8194000" y="3075742"/>
            <a:ext cx="3715822" cy="354330"/>
          </a:xfrm>
          <a:prstGeom prst="rect">
            <a:avLst/>
          </a:prstGeom>
          <a:noFill/>
          <a:ln/>
        </p:spPr>
        <p:txBody>
          <a:bodyPr wrap="none" lIns="0" tIns="0" rIns="0" bIns="0" rtlCol="0" anchor="t"/>
          <a:lstStyle/>
          <a:p>
            <a:pPr algn="l" indent="0" marL="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Cross-Validation</a:t>
            </a:r>
            <a:endParaRPr lang="en-US" sz="2200" dirty="0"/>
          </a:p>
        </p:txBody>
      </p:sp>
      <p:sp>
        <p:nvSpPr>
          <p:cNvPr id="8" name="Text 4"/>
          <p:cNvSpPr/>
          <p:nvPr/>
        </p:nvSpPr>
        <p:spPr>
          <a:xfrm>
            <a:off x="8194000" y="3566160"/>
            <a:ext cx="5642610"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Perform cross-validation</a:t>
            </a:r>
            <a:endParaRPr lang="en-US" sz="1750" dirty="0"/>
          </a:p>
        </p:txBody>
      </p:sp>
      <p:pic>
        <p:nvPicPr>
          <p:cNvPr id="9"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78800" y="5106948"/>
            <a:ext cx="340162" cy="340162"/>
          </a:xfrm>
          <a:prstGeom prst="rect">
            <a:avLst/>
          </a:prstGeom>
        </p:spPr>
      </p:pic>
      <p:sp>
        <p:nvSpPr>
          <p:cNvPr id="10" name="Text 5"/>
          <p:cNvSpPr/>
          <p:nvPr/>
        </p:nvSpPr>
        <p:spPr>
          <a:xfrm>
            <a:off x="1530906" y="509992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More Data</a:t>
            </a:r>
            <a:endParaRPr lang="en-US" sz="2200" dirty="0"/>
          </a:p>
        </p:txBody>
      </p:sp>
      <p:sp>
        <p:nvSpPr>
          <p:cNvPr id="11" name="Text 6"/>
          <p:cNvSpPr/>
          <p:nvPr/>
        </p:nvSpPr>
        <p:spPr>
          <a:xfrm>
            <a:off x="1530906" y="5590342"/>
            <a:ext cx="564249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Add more real-world data</a:t>
            </a:r>
            <a:endParaRPr lang="en-US" sz="1750" dirty="0"/>
          </a:p>
        </p:txBody>
      </p:sp>
      <p:pic>
        <p:nvPicPr>
          <p:cNvPr id="12"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541895" y="5106948"/>
            <a:ext cx="340162" cy="340162"/>
          </a:xfrm>
          <a:prstGeom prst="rect">
            <a:avLst/>
          </a:prstGeom>
        </p:spPr>
      </p:pic>
      <p:sp>
        <p:nvSpPr>
          <p:cNvPr id="13" name="Text 7"/>
          <p:cNvSpPr/>
          <p:nvPr/>
        </p:nvSpPr>
        <p:spPr>
          <a:xfrm>
            <a:off x="8194000" y="5099923"/>
            <a:ext cx="4896445" cy="354330"/>
          </a:xfrm>
          <a:prstGeom prst="rect">
            <a:avLst/>
          </a:prstGeom>
          <a:noFill/>
          <a:ln/>
        </p:spPr>
        <p:txBody>
          <a:bodyPr wrap="none" lIns="0" tIns="0" rIns="0" bIns="0" rtlCol="0" anchor="t"/>
          <a:lstStyle/>
          <a:p>
            <a:pPr algn="l" indent="0" marL="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Non-linear ML Models</a:t>
            </a:r>
            <a:endParaRPr lang="en-US" sz="2200" dirty="0"/>
          </a:p>
        </p:txBody>
      </p:sp>
      <p:sp>
        <p:nvSpPr>
          <p:cNvPr id="14" name="Text 8"/>
          <p:cNvSpPr/>
          <p:nvPr/>
        </p:nvSpPr>
        <p:spPr>
          <a:xfrm>
            <a:off x="8194000" y="5590342"/>
            <a:ext cx="5642610" cy="725805"/>
          </a:xfrm>
          <a:prstGeom prst="rect">
            <a:avLst/>
          </a:prstGeom>
          <a:noFill/>
          <a:ln/>
        </p:spPr>
        <p:txBody>
          <a:bodyPr wrap="squar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Experiment with non-linear ML models (Random Forest, XGBoost)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12933"/>
            <a:ext cx="9047798" cy="708779"/>
          </a:xfrm>
          <a:prstGeom prst="rect">
            <a:avLst/>
          </a:prstGeom>
          <a:noFill/>
          <a:ln/>
        </p:spPr>
        <p:txBody>
          <a:bodyPr wrap="none" lIns="0" tIns="0" rIns="0" bIns="0" rtlCol="0" anchor="t"/>
          <a:lstStyle/>
          <a:p>
            <a:pPr algn="l"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Dataset Description</a:t>
            </a:r>
            <a:endParaRPr lang="en-US" sz="4450" dirty="0"/>
          </a:p>
        </p:txBody>
      </p:sp>
      <p:sp>
        <p:nvSpPr>
          <p:cNvPr id="3" name="Text 1"/>
          <p:cNvSpPr/>
          <p:nvPr/>
        </p:nvSpPr>
        <p:spPr>
          <a:xfrm>
            <a:off x="793790" y="3675340"/>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Dataset Path: /kaggle/input/car-prepiction/car_price_dataset.csv</a:t>
            </a:r>
            <a:endParaRPr lang="en-US" sz="1750" dirty="0"/>
          </a:p>
        </p:txBody>
      </p:sp>
      <p:sp>
        <p:nvSpPr>
          <p:cNvPr id="4" name="Text 2"/>
          <p:cNvSpPr/>
          <p:nvPr/>
        </p:nvSpPr>
        <p:spPr>
          <a:xfrm>
            <a:off x="793790" y="4293394"/>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A9F00F"/>
                </a:solidFill>
                <a:latin typeface="Syne" pitchFamily="34" charset="0"/>
                <a:ea typeface="Syne" pitchFamily="34" charset="-122"/>
                <a:cs typeface="Syne" pitchFamily="34" charset="-120"/>
              </a:rPr>
              <a:t>Target Variable:</a:t>
            </a:r>
            <a:pPr algn="l" indent="0" marL="0">
              <a:lnSpc>
                <a:spcPts val="2850"/>
              </a:lnSpc>
              <a:buNone/>
            </a:pPr>
            <a:r>
              <a:rPr lang="en-US" sz="1750" dirty="0">
                <a:solidFill>
                  <a:srgbClr val="D7E5D8"/>
                </a:solidFill>
                <a:latin typeface="Syne" pitchFamily="34" charset="0"/>
                <a:ea typeface="Syne" pitchFamily="34" charset="-122"/>
                <a:cs typeface="Syne" pitchFamily="34" charset="-120"/>
              </a:rPr>
              <a:t> • Price – Selling price of the car</a:t>
            </a:r>
            <a:endParaRPr lang="en-US" sz="1750" dirty="0"/>
          </a:p>
        </p:txBody>
      </p:sp>
      <p:sp>
        <p:nvSpPr>
          <p:cNvPr id="5" name="Text 3"/>
          <p:cNvSpPr/>
          <p:nvPr/>
        </p:nvSpPr>
        <p:spPr>
          <a:xfrm>
            <a:off x="793790" y="4735592"/>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A9F00F"/>
                </a:solidFill>
                <a:latin typeface="Syne" pitchFamily="34" charset="0"/>
                <a:ea typeface="Syne" pitchFamily="34" charset="-122"/>
                <a:cs typeface="Syne" pitchFamily="34" charset="-120"/>
              </a:rPr>
              <a:t>Key Features Used (EDA-driven):</a:t>
            </a:r>
            <a:pPr algn="l" indent="0" marL="0">
              <a:lnSpc>
                <a:spcPts val="2850"/>
              </a:lnSpc>
              <a:buNone/>
            </a:pPr>
            <a:r>
              <a:rPr lang="en-US" sz="1750" dirty="0">
                <a:solidFill>
                  <a:srgbClr val="D7E5D8"/>
                </a:solidFill>
                <a:latin typeface="Syne" pitchFamily="34" charset="0"/>
                <a:ea typeface="Syne" pitchFamily="34" charset="-122"/>
                <a:cs typeface="Syne" pitchFamily="34" charset="-120"/>
              </a:rPr>
              <a:t> • Year – Manufacturing year of the car • Mileage – Distance driven by the car</a:t>
            </a:r>
            <a:endParaRPr lang="en-US" sz="1750" dirty="0"/>
          </a:p>
        </p:txBody>
      </p:sp>
      <p:sp>
        <p:nvSpPr>
          <p:cNvPr id="6" name="Text 4"/>
          <p:cNvSpPr/>
          <p:nvPr/>
        </p:nvSpPr>
        <p:spPr>
          <a:xfrm>
            <a:off x="793790" y="5353645"/>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Other features were excluded due to weak correlation or noise.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758309"/>
            <a:ext cx="13042821" cy="1417558"/>
          </a:xfrm>
          <a:prstGeom prst="rect">
            <a:avLst/>
          </a:prstGeom>
          <a:noFill/>
          <a:ln/>
        </p:spPr>
        <p:txBody>
          <a:bodyPr wrap="square" lIns="0" tIns="0" rIns="0" bIns="0" rtlCol="0" anchor="t"/>
          <a:lstStyle/>
          <a:p>
            <a:pPr algn="l"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Exploratory Data Analysis (EDA)</a:t>
            </a:r>
            <a:endParaRPr lang="en-US" sz="4450" dirty="0"/>
          </a:p>
        </p:txBody>
      </p:sp>
      <p:sp>
        <p:nvSpPr>
          <p:cNvPr id="3" name="Text 1"/>
          <p:cNvSpPr/>
          <p:nvPr/>
        </p:nvSpPr>
        <p:spPr>
          <a:xfrm>
            <a:off x="793790" y="2742843"/>
            <a:ext cx="4896922" cy="354330"/>
          </a:xfrm>
          <a:prstGeom prst="rect">
            <a:avLst/>
          </a:prstGeom>
          <a:noFill/>
          <a:ln/>
        </p:spPr>
        <p:txBody>
          <a:bodyPr wrap="none" lIns="0" tIns="0" rIns="0" bIns="0" rtlCol="0" anchor="t"/>
          <a:lstStyle/>
          <a:p>
            <a:pPr algn="l" indent="0" marL="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3.1 Univariate Analysis</a:t>
            </a:r>
            <a:endParaRPr lang="en-US" sz="2200" dirty="0"/>
          </a:p>
        </p:txBody>
      </p:sp>
      <p:sp>
        <p:nvSpPr>
          <p:cNvPr id="4" name="Text 2"/>
          <p:cNvSpPr/>
          <p:nvPr/>
        </p:nvSpPr>
        <p:spPr>
          <a:xfrm>
            <a:off x="793790" y="3323987"/>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Histograms and box plots were used to analyze distributions.</a:t>
            </a:r>
            <a:endParaRPr lang="en-US" sz="1750" dirty="0"/>
          </a:p>
        </p:txBody>
      </p:sp>
      <p:sp>
        <p:nvSpPr>
          <p:cNvPr id="5" name="Text 3"/>
          <p:cNvSpPr/>
          <p:nvPr/>
        </p:nvSpPr>
        <p:spPr>
          <a:xfrm>
            <a:off x="793790" y="412908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Price showed right skewness.</a:t>
            </a:r>
            <a:endParaRPr lang="en-US" sz="1750" dirty="0"/>
          </a:p>
        </p:txBody>
      </p:sp>
      <p:sp>
        <p:nvSpPr>
          <p:cNvPr id="6" name="Text 4"/>
          <p:cNvSpPr/>
          <p:nvPr/>
        </p:nvSpPr>
        <p:spPr>
          <a:xfrm>
            <a:off x="793790" y="4571286"/>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Mileage had large variance with visible outliers.</a:t>
            </a:r>
            <a:endParaRPr lang="en-US" sz="1750" dirty="0"/>
          </a:p>
        </p:txBody>
      </p:sp>
      <p:sp>
        <p:nvSpPr>
          <p:cNvPr id="7" name="Text 5"/>
          <p:cNvSpPr/>
          <p:nvPr/>
        </p:nvSpPr>
        <p:spPr>
          <a:xfrm>
            <a:off x="7599521" y="2742843"/>
            <a:ext cx="4706303" cy="354330"/>
          </a:xfrm>
          <a:prstGeom prst="rect">
            <a:avLst/>
          </a:prstGeom>
          <a:noFill/>
          <a:ln/>
        </p:spPr>
        <p:txBody>
          <a:bodyPr wrap="none" lIns="0" tIns="0" rIns="0" bIns="0" rtlCol="0" anchor="t"/>
          <a:lstStyle/>
          <a:p>
            <a:pPr algn="l" indent="0" marL="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3.2 Bivariate Analysis</a:t>
            </a:r>
            <a:endParaRPr lang="en-US" sz="2200" dirty="0"/>
          </a:p>
        </p:txBody>
      </p:sp>
      <p:sp>
        <p:nvSpPr>
          <p:cNvPr id="8" name="Text 6"/>
          <p:cNvSpPr/>
          <p:nvPr/>
        </p:nvSpPr>
        <p:spPr>
          <a:xfrm>
            <a:off x="7599521" y="3323987"/>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Year vs Price: Strong positive linear relationship</a:t>
            </a:r>
            <a:endParaRPr lang="en-US" sz="1750" dirty="0"/>
          </a:p>
        </p:txBody>
      </p:sp>
      <p:sp>
        <p:nvSpPr>
          <p:cNvPr id="9" name="Text 7"/>
          <p:cNvSpPr/>
          <p:nvPr/>
        </p:nvSpPr>
        <p:spPr>
          <a:xfrm>
            <a:off x="7599521" y="3766185"/>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Mileage vs Price: Strong negative relationship with slight curvature</a:t>
            </a:r>
            <a:endParaRPr lang="en-US" sz="1750" dirty="0"/>
          </a:p>
        </p:txBody>
      </p:sp>
      <p:sp>
        <p:nvSpPr>
          <p:cNvPr id="10" name="Text 8"/>
          <p:cNvSpPr/>
          <p:nvPr/>
        </p:nvSpPr>
        <p:spPr>
          <a:xfrm>
            <a:off x="793790" y="5353645"/>
            <a:ext cx="5237798" cy="354330"/>
          </a:xfrm>
          <a:prstGeom prst="rect">
            <a:avLst/>
          </a:prstGeom>
          <a:noFill/>
          <a:ln/>
        </p:spPr>
        <p:txBody>
          <a:bodyPr wrap="none" lIns="0" tIns="0" rIns="0" bIns="0" rtlCol="0" anchor="t"/>
          <a:lstStyle/>
          <a:p>
            <a:pPr algn="l" indent="0" marL="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3.3 Correlation Analysis</a:t>
            </a:r>
            <a:endParaRPr lang="en-US" sz="2200" dirty="0"/>
          </a:p>
        </p:txBody>
      </p:sp>
      <p:sp>
        <p:nvSpPr>
          <p:cNvPr id="11" name="Text 9"/>
          <p:cNvSpPr/>
          <p:nvPr/>
        </p:nvSpPr>
        <p:spPr>
          <a:xfrm>
            <a:off x="793790" y="6048137"/>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Year had strong positive correlation with Price</a:t>
            </a:r>
            <a:endParaRPr lang="en-US" sz="1750" dirty="0"/>
          </a:p>
        </p:txBody>
      </p:sp>
      <p:sp>
        <p:nvSpPr>
          <p:cNvPr id="12" name="Text 10"/>
          <p:cNvSpPr/>
          <p:nvPr/>
        </p:nvSpPr>
        <p:spPr>
          <a:xfrm>
            <a:off x="793790" y="6490335"/>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Mileage had strong negative correlation with Price</a:t>
            </a:r>
            <a:endParaRPr lang="en-US" sz="1750" dirty="0"/>
          </a:p>
        </p:txBody>
      </p:sp>
      <p:sp>
        <p:nvSpPr>
          <p:cNvPr id="13" name="Text 11"/>
          <p:cNvSpPr/>
          <p:nvPr/>
        </p:nvSpPr>
        <p:spPr>
          <a:xfrm>
            <a:off x="793790" y="7108388"/>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These findings justified a polynomial relationship rather than strict linearity.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861066"/>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Data Preprocessing</a:t>
            </a:r>
            <a:endParaRPr lang="en-US" sz="4450" dirty="0"/>
          </a:p>
        </p:txBody>
      </p:sp>
      <p:sp>
        <p:nvSpPr>
          <p:cNvPr id="4" name="Text 1"/>
          <p:cNvSpPr/>
          <p:nvPr/>
        </p:nvSpPr>
        <p:spPr>
          <a:xfrm>
            <a:off x="6280190" y="3618786"/>
            <a:ext cx="75564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Selected only numerically strong features based on EDA.</a:t>
            </a:r>
            <a:endParaRPr lang="en-US" sz="1750" dirty="0"/>
          </a:p>
        </p:txBody>
      </p:sp>
      <p:sp>
        <p:nvSpPr>
          <p:cNvPr id="5" name="Text 2"/>
          <p:cNvSpPr/>
          <p:nvPr/>
        </p:nvSpPr>
        <p:spPr>
          <a:xfrm>
            <a:off x="6280190" y="4060984"/>
            <a:ext cx="75564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Removed irrelevant or weak predictors.</a:t>
            </a:r>
            <a:endParaRPr lang="en-US" sz="1750" dirty="0"/>
          </a:p>
        </p:txBody>
      </p:sp>
      <p:sp>
        <p:nvSpPr>
          <p:cNvPr id="6" name="Text 3"/>
          <p:cNvSpPr/>
          <p:nvPr/>
        </p:nvSpPr>
        <p:spPr>
          <a:xfrm>
            <a:off x="6280190" y="4503182"/>
            <a:ext cx="75564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Data was split into:</a:t>
            </a:r>
            <a:endParaRPr lang="en-US" sz="1750" dirty="0"/>
          </a:p>
        </p:txBody>
      </p:sp>
      <p:sp>
        <p:nvSpPr>
          <p:cNvPr id="7" name="Text 4"/>
          <p:cNvSpPr/>
          <p:nvPr/>
        </p:nvSpPr>
        <p:spPr>
          <a:xfrm>
            <a:off x="6280190" y="4945380"/>
            <a:ext cx="7556421" cy="362903"/>
          </a:xfrm>
          <a:prstGeom prst="rect">
            <a:avLst/>
          </a:prstGeom>
          <a:noFill/>
          <a:ln/>
        </p:spPr>
        <p:txBody>
          <a:bodyPr wrap="none" lIns="0" tIns="0" rIns="0" bIns="0" rtlCol="0" anchor="t"/>
          <a:lstStyle/>
          <a:p>
            <a:pPr algn="l" lvl="1" marL="6858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80% Training</a:t>
            </a:r>
            <a:endParaRPr lang="en-US" sz="1750" dirty="0"/>
          </a:p>
        </p:txBody>
      </p:sp>
      <p:sp>
        <p:nvSpPr>
          <p:cNvPr id="8" name="Text 5"/>
          <p:cNvSpPr/>
          <p:nvPr/>
        </p:nvSpPr>
        <p:spPr>
          <a:xfrm>
            <a:off x="6280190" y="5387578"/>
            <a:ext cx="7556421" cy="362903"/>
          </a:xfrm>
          <a:prstGeom prst="rect">
            <a:avLst/>
          </a:prstGeom>
          <a:noFill/>
          <a:ln/>
        </p:spPr>
        <p:txBody>
          <a:bodyPr wrap="none" lIns="0" tIns="0" rIns="0" bIns="0" rtlCol="0" anchor="t"/>
          <a:lstStyle/>
          <a:p>
            <a:pPr algn="l" lvl="1" marL="6858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20% Testing</a:t>
            </a:r>
            <a:endParaRPr lang="en-US" sz="1750" dirty="0"/>
          </a:p>
        </p:txBody>
      </p:sp>
      <p:sp>
        <p:nvSpPr>
          <p:cNvPr id="9" name="Text 6"/>
          <p:cNvSpPr/>
          <p:nvPr/>
        </p:nvSpPr>
        <p:spPr>
          <a:xfrm>
            <a:off x="6280190" y="6005632"/>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No missing values were found in the selected features.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928574"/>
            <a:ext cx="11781830" cy="708779"/>
          </a:xfrm>
          <a:prstGeom prst="rect">
            <a:avLst/>
          </a:prstGeom>
          <a:noFill/>
          <a:ln/>
        </p:spPr>
        <p:txBody>
          <a:bodyPr wrap="none" lIns="0" tIns="0" rIns="0" bIns="0" rtlCol="0" anchor="t"/>
          <a:lstStyle/>
          <a:p>
            <a:pPr algn="l"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Model Selection Rationale</a:t>
            </a:r>
            <a:endParaRPr lang="en-US" sz="4450" dirty="0"/>
          </a:p>
        </p:txBody>
      </p:sp>
      <p:sp>
        <p:nvSpPr>
          <p:cNvPr id="3" name="Text 1"/>
          <p:cNvSpPr/>
          <p:nvPr/>
        </p:nvSpPr>
        <p:spPr>
          <a:xfrm>
            <a:off x="793790" y="3090982"/>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Multiple polynomial degrees were tested:</a:t>
            </a:r>
            <a:endParaRPr lang="en-US" sz="1750" dirty="0"/>
          </a:p>
        </p:txBody>
      </p:sp>
      <p:sp>
        <p:nvSpPr>
          <p:cNvPr id="4" name="Shape 2"/>
          <p:cNvSpPr/>
          <p:nvPr/>
        </p:nvSpPr>
        <p:spPr>
          <a:xfrm>
            <a:off x="793790" y="3709035"/>
            <a:ext cx="13042821" cy="1966198"/>
          </a:xfrm>
          <a:prstGeom prst="roundRect">
            <a:avLst>
              <a:gd name="adj" fmla="val 4845"/>
            </a:avLst>
          </a:prstGeom>
          <a:noFill/>
          <a:ln w="7620">
            <a:solidFill>
              <a:srgbClr val="FFFFFF">
                <a:alpha val="24000"/>
              </a:srgbClr>
            </a:solidFill>
            <a:prstDash val="solid"/>
          </a:ln>
        </p:spPr>
      </p:sp>
      <p:sp>
        <p:nvSpPr>
          <p:cNvPr id="5" name="Shape 3"/>
          <p:cNvSpPr/>
          <p:nvPr/>
        </p:nvSpPr>
        <p:spPr>
          <a:xfrm>
            <a:off x="801410" y="3716655"/>
            <a:ext cx="13027581" cy="650319"/>
          </a:xfrm>
          <a:prstGeom prst="rect">
            <a:avLst/>
          </a:prstGeom>
          <a:solidFill>
            <a:srgbClr val="FFFFFF">
              <a:alpha val="4000"/>
            </a:srgbClr>
          </a:solidFill>
          <a:ln/>
        </p:spPr>
      </p:sp>
      <p:sp>
        <p:nvSpPr>
          <p:cNvPr id="6" name="Text 4"/>
          <p:cNvSpPr/>
          <p:nvPr/>
        </p:nvSpPr>
        <p:spPr>
          <a:xfrm>
            <a:off x="1028343" y="3860363"/>
            <a:ext cx="3450788"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1</a:t>
            </a:r>
            <a:endParaRPr lang="en-US" sz="1750" dirty="0"/>
          </a:p>
        </p:txBody>
      </p:sp>
      <p:sp>
        <p:nvSpPr>
          <p:cNvPr id="7" name="Text 5"/>
          <p:cNvSpPr/>
          <p:nvPr/>
        </p:nvSpPr>
        <p:spPr>
          <a:xfrm>
            <a:off x="4940379" y="3860363"/>
            <a:ext cx="8661797"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Underfitting (linear model)</a:t>
            </a:r>
            <a:endParaRPr lang="en-US" sz="1750" dirty="0"/>
          </a:p>
        </p:txBody>
      </p:sp>
      <p:sp>
        <p:nvSpPr>
          <p:cNvPr id="8" name="Shape 6"/>
          <p:cNvSpPr/>
          <p:nvPr/>
        </p:nvSpPr>
        <p:spPr>
          <a:xfrm>
            <a:off x="801410" y="4366974"/>
            <a:ext cx="13027581" cy="650319"/>
          </a:xfrm>
          <a:prstGeom prst="rect">
            <a:avLst/>
          </a:prstGeom>
          <a:solidFill>
            <a:srgbClr val="000000">
              <a:alpha val="4000"/>
            </a:srgbClr>
          </a:solidFill>
          <a:ln/>
        </p:spPr>
      </p:sp>
      <p:sp>
        <p:nvSpPr>
          <p:cNvPr id="9" name="Text 7"/>
          <p:cNvSpPr/>
          <p:nvPr/>
        </p:nvSpPr>
        <p:spPr>
          <a:xfrm>
            <a:off x="1028343" y="4510683"/>
            <a:ext cx="3450788"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2</a:t>
            </a:r>
            <a:endParaRPr lang="en-US" sz="1750" dirty="0"/>
          </a:p>
        </p:txBody>
      </p:sp>
      <p:sp>
        <p:nvSpPr>
          <p:cNvPr id="10" name="Text 8"/>
          <p:cNvSpPr/>
          <p:nvPr/>
        </p:nvSpPr>
        <p:spPr>
          <a:xfrm>
            <a:off x="4940379" y="4510683"/>
            <a:ext cx="8661797"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Best balance between bias and variance</a:t>
            </a:r>
            <a:endParaRPr lang="en-US" sz="1750" dirty="0"/>
          </a:p>
        </p:txBody>
      </p:sp>
      <p:sp>
        <p:nvSpPr>
          <p:cNvPr id="11" name="Shape 9"/>
          <p:cNvSpPr/>
          <p:nvPr/>
        </p:nvSpPr>
        <p:spPr>
          <a:xfrm>
            <a:off x="801410" y="5017294"/>
            <a:ext cx="13027581" cy="650319"/>
          </a:xfrm>
          <a:prstGeom prst="rect">
            <a:avLst/>
          </a:prstGeom>
          <a:solidFill>
            <a:srgbClr val="FFFFFF">
              <a:alpha val="4000"/>
            </a:srgbClr>
          </a:solidFill>
          <a:ln/>
        </p:spPr>
      </p:sp>
      <p:sp>
        <p:nvSpPr>
          <p:cNvPr id="12" name="Text 10"/>
          <p:cNvSpPr/>
          <p:nvPr/>
        </p:nvSpPr>
        <p:spPr>
          <a:xfrm>
            <a:off x="1028343" y="5161002"/>
            <a:ext cx="3450788"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3</a:t>
            </a:r>
            <a:endParaRPr lang="en-US" sz="1750" dirty="0"/>
          </a:p>
        </p:txBody>
      </p:sp>
      <p:sp>
        <p:nvSpPr>
          <p:cNvPr id="13" name="Text 11"/>
          <p:cNvSpPr/>
          <p:nvPr/>
        </p:nvSpPr>
        <p:spPr>
          <a:xfrm>
            <a:off x="4940379" y="5161002"/>
            <a:ext cx="8661797"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Overfitting due to small dataset</a:t>
            </a:r>
            <a:endParaRPr lang="en-US" sz="1750" dirty="0"/>
          </a:p>
        </p:txBody>
      </p:sp>
      <p:sp>
        <p:nvSpPr>
          <p:cNvPr id="14" name="Text 12"/>
          <p:cNvSpPr/>
          <p:nvPr/>
        </p:nvSpPr>
        <p:spPr>
          <a:xfrm>
            <a:off x="793790" y="5930384"/>
            <a:ext cx="13042821" cy="370523"/>
          </a:xfrm>
          <a:prstGeom prst="rect">
            <a:avLst/>
          </a:prstGeom>
          <a:noFill/>
          <a:ln/>
        </p:spPr>
        <p:txBody>
          <a:bodyPr wrap="none" lIns="0" tIns="0" rIns="0" bIns="0" rtlCol="0" anchor="t"/>
          <a:lstStyle/>
          <a:p>
            <a:pPr algn="l" indent="0" marL="0">
              <a:lnSpc>
                <a:spcPts val="2850"/>
              </a:lnSpc>
              <a:buNone/>
            </a:pPr>
            <a:r>
              <a:rPr lang="en-US" sz="1750" dirty="0">
                <a:solidFill>
                  <a:srgbClr val="000000"/>
                </a:solidFill>
                <a:latin typeface="Syne" pitchFamily="34" charset="0"/>
                <a:ea typeface="Syne" pitchFamily="34" charset="-122"/>
                <a:cs typeface="Syne" pitchFamily="34" charset="-120"/>
              </a:rPr>
              <a:t>✅</a:t>
            </a:r>
            <a:pPr algn="l" indent="0" marL="0">
              <a:lnSpc>
                <a:spcPts val="2850"/>
              </a:lnSpc>
              <a:buNone/>
            </a:pPr>
            <a:r>
              <a:rPr lang="en-US" sz="1750" dirty="0">
                <a:solidFill>
                  <a:srgbClr val="D7E5D8"/>
                </a:solidFill>
                <a:latin typeface="Syne" pitchFamily="34" charset="0"/>
                <a:ea typeface="Syne" pitchFamily="34" charset="-122"/>
                <a:cs typeface="Syne" pitchFamily="34" charset="-120"/>
              </a:rPr>
              <a:t> Polynomial degree = 2 was selected based on lowest RMSE and highest R² score.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783080"/>
            <a:ext cx="6604754" cy="708779"/>
          </a:xfrm>
          <a:prstGeom prst="rect">
            <a:avLst/>
          </a:prstGeom>
          <a:noFill/>
          <a:ln/>
        </p:spPr>
        <p:txBody>
          <a:bodyPr wrap="none" lIns="0" tIns="0" rIns="0" bIns="0" rtlCol="0" anchor="t"/>
          <a:lstStyle/>
          <a:p>
            <a:pPr algn="l"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Model Building</a:t>
            </a:r>
            <a:endParaRPr lang="en-US" sz="4450" dirty="0"/>
          </a:p>
        </p:txBody>
      </p:sp>
      <p:sp>
        <p:nvSpPr>
          <p:cNvPr id="3" name="Text 1"/>
          <p:cNvSpPr/>
          <p:nvPr/>
        </p:nvSpPr>
        <p:spPr>
          <a:xfrm>
            <a:off x="793790" y="2945487"/>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Polynomial features were generated using degree 2, followed by training a Linear Regression model.</a:t>
            </a:r>
            <a:endParaRPr lang="en-US" sz="1750" dirty="0"/>
          </a:p>
        </p:txBody>
      </p:sp>
      <p:sp>
        <p:nvSpPr>
          <p:cNvPr id="4" name="Text 2"/>
          <p:cNvSpPr/>
          <p:nvPr/>
        </p:nvSpPr>
        <p:spPr>
          <a:xfrm>
            <a:off x="793790" y="3648551"/>
            <a:ext cx="4634270" cy="354330"/>
          </a:xfrm>
          <a:prstGeom prst="rect">
            <a:avLst/>
          </a:prstGeom>
          <a:noFill/>
          <a:ln/>
        </p:spPr>
        <p:txBody>
          <a:bodyPr wrap="none" lIns="0" tIns="0" rIns="0" bIns="0" rtlCol="0" anchor="t"/>
          <a:lstStyle/>
          <a:p>
            <a:pPr algn="l" indent="0" marL="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Mathematical Form:</a:t>
            </a:r>
            <a:endParaRPr lang="en-US" sz="2200" dirty="0"/>
          </a:p>
        </p:txBody>
      </p:sp>
      <p:sp>
        <p:nvSpPr>
          <p:cNvPr id="5" name="Text 3"/>
          <p:cNvSpPr/>
          <p:nvPr/>
        </p:nvSpPr>
        <p:spPr>
          <a:xfrm>
            <a:off x="793790" y="4343043"/>
            <a:ext cx="13042821" cy="393263"/>
          </a:xfrm>
          <a:prstGeom prst="rect">
            <a:avLst/>
          </a:prstGeom>
          <a:noFill/>
          <a:ln/>
        </p:spPr>
        <p:txBody>
          <a:bodyPr wrap="none" lIns="0" tIns="0" rIns="0" bIns="0" rtlCol="0" anchor="t"/>
          <a:lstStyle/>
          <a:p>
            <a:pPr algn="l" indent="0" marL="0">
              <a:lnSpc>
                <a:spcPts val="3200"/>
              </a:lnSpc>
              <a:buNone/>
            </a:pPr>
            <a:endParaRPr lang="en-US" sz="2000" dirty="0"/>
          </a:p>
        </p:txBody>
      </p:sp>
      <p:pic>
        <p:nvPicPr>
          <p:cNvPr id="6" name="Image 0" descr="preencoded.png">    </p:cNvPr>
          <p:cNvPicPr>
            <a:picLocks noChangeAspect="1"/>
          </p:cNvPicPr>
          <p:nvPr/>
        </p:nvPicPr>
        <p:blipFill>
          <a:blip r:embed="rId1"/>
          <a:stretch>
            <a:fillRect/>
          </a:stretch>
        </p:blipFill>
        <p:spPr>
          <a:xfrm>
            <a:off x="793790" y="4343043"/>
            <a:ext cx="13042821" cy="393263"/>
          </a:xfrm>
          <a:prstGeom prst="rect">
            <a:avLst/>
          </a:prstGeom>
        </p:spPr>
      </p:pic>
      <p:sp>
        <p:nvSpPr>
          <p:cNvPr id="7" name="Text 4"/>
          <p:cNvSpPr/>
          <p:nvPr/>
        </p:nvSpPr>
        <p:spPr>
          <a:xfrm>
            <a:off x="793790" y="5023366"/>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Where:</a:t>
            </a:r>
            <a:endParaRPr lang="en-US" sz="1750" dirty="0"/>
          </a:p>
        </p:txBody>
      </p:sp>
      <p:sp>
        <p:nvSpPr>
          <p:cNvPr id="8" name="Text 5"/>
          <p:cNvSpPr/>
          <p:nvPr/>
        </p:nvSpPr>
        <p:spPr>
          <a:xfrm>
            <a:off x="793790" y="5641419"/>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(b_0) is the intercept</a:t>
            </a:r>
            <a:endParaRPr lang="en-US" sz="1750" dirty="0"/>
          </a:p>
        </p:txBody>
      </p:sp>
      <p:sp>
        <p:nvSpPr>
          <p:cNvPr id="9" name="Text 6"/>
          <p:cNvSpPr/>
          <p:nvPr/>
        </p:nvSpPr>
        <p:spPr>
          <a:xfrm>
            <a:off x="793790" y="6083618"/>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Remaining coefficients represent learned weights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929759"/>
            <a:ext cx="7861697" cy="708779"/>
          </a:xfrm>
          <a:prstGeom prst="rect">
            <a:avLst/>
          </a:prstGeom>
          <a:noFill/>
          <a:ln/>
        </p:spPr>
        <p:txBody>
          <a:bodyPr wrap="none" lIns="0" tIns="0" rIns="0" bIns="0" rtlCol="0" anchor="t"/>
          <a:lstStyle/>
          <a:p>
            <a:pPr algn="l"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Model Evaluation</a:t>
            </a:r>
            <a:endParaRPr lang="en-US" sz="4450" dirty="0"/>
          </a:p>
        </p:txBody>
      </p:sp>
      <p:sp>
        <p:nvSpPr>
          <p:cNvPr id="3" name="Text 1"/>
          <p:cNvSpPr/>
          <p:nvPr/>
        </p:nvSpPr>
        <p:spPr>
          <a:xfrm>
            <a:off x="793790" y="2092166"/>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The model was evaluated on unseen test data using standard regression metrics:</a:t>
            </a:r>
            <a:endParaRPr lang="en-US" sz="1750" dirty="0"/>
          </a:p>
        </p:txBody>
      </p:sp>
      <p:sp>
        <p:nvSpPr>
          <p:cNvPr id="4" name="Text 2"/>
          <p:cNvSpPr/>
          <p:nvPr/>
        </p:nvSpPr>
        <p:spPr>
          <a:xfrm>
            <a:off x="793790" y="2710220"/>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A9F00F"/>
                </a:solidFill>
                <a:latin typeface="Syne" pitchFamily="34" charset="0"/>
                <a:ea typeface="Syne" pitchFamily="34" charset="-122"/>
                <a:cs typeface="Syne" pitchFamily="34" charset="-120"/>
              </a:rPr>
              <a:t>MAE (Mean Absolute Error)</a:t>
            </a:r>
            <a:pPr algn="l" indent="0" marL="0">
              <a:lnSpc>
                <a:spcPts val="2850"/>
              </a:lnSpc>
              <a:buNone/>
            </a:pPr>
            <a:r>
              <a:rPr lang="en-US" sz="1750" dirty="0">
                <a:solidFill>
                  <a:srgbClr val="D7E5D8"/>
                </a:solidFill>
                <a:latin typeface="Syne" pitchFamily="34" charset="0"/>
                <a:ea typeface="Syne" pitchFamily="34" charset="-122"/>
                <a:cs typeface="Syne" pitchFamily="34" charset="-120"/>
              </a:rPr>
              <a:t> – Average prediction error</a:t>
            </a:r>
            <a:endParaRPr lang="en-US" sz="1750" dirty="0"/>
          </a:p>
        </p:txBody>
      </p:sp>
      <p:sp>
        <p:nvSpPr>
          <p:cNvPr id="5" name="Text 3"/>
          <p:cNvSpPr/>
          <p:nvPr/>
        </p:nvSpPr>
        <p:spPr>
          <a:xfrm>
            <a:off x="793790" y="3152418"/>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A9F00F"/>
                </a:solidFill>
                <a:latin typeface="Syne" pitchFamily="34" charset="0"/>
                <a:ea typeface="Syne" pitchFamily="34" charset="-122"/>
                <a:cs typeface="Syne" pitchFamily="34" charset="-120"/>
              </a:rPr>
              <a:t>MSE (Mean Squared Error)</a:t>
            </a:r>
            <a:pPr algn="l" indent="0" marL="0">
              <a:lnSpc>
                <a:spcPts val="2850"/>
              </a:lnSpc>
              <a:buNone/>
            </a:pPr>
            <a:r>
              <a:rPr lang="en-US" sz="1750" dirty="0">
                <a:solidFill>
                  <a:srgbClr val="D7E5D8"/>
                </a:solidFill>
                <a:latin typeface="Syne" pitchFamily="34" charset="0"/>
                <a:ea typeface="Syne" pitchFamily="34" charset="-122"/>
                <a:cs typeface="Syne" pitchFamily="34" charset="-120"/>
              </a:rPr>
              <a:t> – Penalizes large errors</a:t>
            </a:r>
            <a:endParaRPr lang="en-US" sz="1750" dirty="0"/>
          </a:p>
        </p:txBody>
      </p:sp>
      <p:sp>
        <p:nvSpPr>
          <p:cNvPr id="6" name="Text 4"/>
          <p:cNvSpPr/>
          <p:nvPr/>
        </p:nvSpPr>
        <p:spPr>
          <a:xfrm>
            <a:off x="793790" y="3594616"/>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A9F00F"/>
                </a:solidFill>
                <a:latin typeface="Syne" pitchFamily="34" charset="0"/>
                <a:ea typeface="Syne" pitchFamily="34" charset="-122"/>
                <a:cs typeface="Syne" pitchFamily="34" charset="-120"/>
              </a:rPr>
              <a:t>RMSE (Root Mean Squared Error)</a:t>
            </a:r>
            <a:pPr algn="l" indent="0" marL="0">
              <a:lnSpc>
                <a:spcPts val="2850"/>
              </a:lnSpc>
              <a:buNone/>
            </a:pPr>
            <a:r>
              <a:rPr lang="en-US" sz="1750" dirty="0">
                <a:solidFill>
                  <a:srgbClr val="D7E5D8"/>
                </a:solidFill>
                <a:latin typeface="Syne" pitchFamily="34" charset="0"/>
                <a:ea typeface="Syne" pitchFamily="34" charset="-122"/>
                <a:cs typeface="Syne" pitchFamily="34" charset="-120"/>
              </a:rPr>
              <a:t> – Error in original price units</a:t>
            </a:r>
            <a:endParaRPr lang="en-US" sz="1750" dirty="0"/>
          </a:p>
        </p:txBody>
      </p:sp>
      <p:sp>
        <p:nvSpPr>
          <p:cNvPr id="7" name="Text 5"/>
          <p:cNvSpPr/>
          <p:nvPr/>
        </p:nvSpPr>
        <p:spPr>
          <a:xfrm>
            <a:off x="793790" y="4036814"/>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A9F00F"/>
                </a:solidFill>
                <a:latin typeface="Syne" pitchFamily="34" charset="0"/>
                <a:ea typeface="Syne" pitchFamily="34" charset="-122"/>
                <a:cs typeface="Syne" pitchFamily="34" charset="-120"/>
              </a:rPr>
              <a:t>R² Score</a:t>
            </a:r>
            <a:pPr algn="l" indent="0" marL="0">
              <a:lnSpc>
                <a:spcPts val="2850"/>
              </a:lnSpc>
              <a:buNone/>
            </a:pPr>
            <a:r>
              <a:rPr lang="en-US" sz="1750" dirty="0">
                <a:solidFill>
                  <a:srgbClr val="D7E5D8"/>
                </a:solidFill>
                <a:latin typeface="Syne" pitchFamily="34" charset="0"/>
                <a:ea typeface="Syne" pitchFamily="34" charset="-122"/>
                <a:cs typeface="Syne" pitchFamily="34" charset="-120"/>
              </a:rPr>
              <a:t> – Variance explained by the model</a:t>
            </a:r>
            <a:endParaRPr lang="en-US" sz="1750" dirty="0"/>
          </a:p>
        </p:txBody>
      </p:sp>
      <p:sp>
        <p:nvSpPr>
          <p:cNvPr id="8" name="Text 6"/>
          <p:cNvSpPr/>
          <p:nvPr/>
        </p:nvSpPr>
        <p:spPr>
          <a:xfrm>
            <a:off x="793790" y="4739878"/>
            <a:ext cx="2966918" cy="354330"/>
          </a:xfrm>
          <a:prstGeom prst="rect">
            <a:avLst/>
          </a:prstGeom>
          <a:noFill/>
          <a:ln/>
        </p:spPr>
        <p:txBody>
          <a:bodyPr wrap="none" lIns="0" tIns="0" rIns="0" bIns="0" rtlCol="0" anchor="t"/>
          <a:lstStyle/>
          <a:p>
            <a:pPr algn="l" indent="0" marL="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Visualization:</a:t>
            </a:r>
            <a:endParaRPr lang="en-US" sz="2200" dirty="0"/>
          </a:p>
        </p:txBody>
      </p:sp>
      <p:sp>
        <p:nvSpPr>
          <p:cNvPr id="9" name="Text 7"/>
          <p:cNvSpPr/>
          <p:nvPr/>
        </p:nvSpPr>
        <p:spPr>
          <a:xfrm>
            <a:off x="793790" y="5434370"/>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Actual vs Predicted plot</a:t>
            </a:r>
            <a:endParaRPr lang="en-US" sz="1750" dirty="0"/>
          </a:p>
        </p:txBody>
      </p:sp>
      <p:sp>
        <p:nvSpPr>
          <p:cNvPr id="10" name="Text 8"/>
          <p:cNvSpPr/>
          <p:nvPr/>
        </p:nvSpPr>
        <p:spPr>
          <a:xfrm>
            <a:off x="793790" y="5876568"/>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Residual analysis</a:t>
            </a:r>
            <a:endParaRPr lang="en-US" sz="1750" dirty="0"/>
          </a:p>
        </p:txBody>
      </p:sp>
      <p:sp>
        <p:nvSpPr>
          <p:cNvPr id="11" name="Text 9"/>
          <p:cNvSpPr/>
          <p:nvPr/>
        </p:nvSpPr>
        <p:spPr>
          <a:xfrm>
            <a:off x="793790" y="6318766"/>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D7E5D8"/>
                </a:solidFill>
                <a:latin typeface="Syne" pitchFamily="34" charset="0"/>
                <a:ea typeface="Syne" pitchFamily="34" charset="-122"/>
                <a:cs typeface="Syne" pitchFamily="34" charset="-120"/>
              </a:rPr>
              <a:t>3D regression plane (Year × Mileage × Price)</a:t>
            </a:r>
            <a:endParaRPr lang="en-US" sz="1750" dirty="0"/>
          </a:p>
        </p:txBody>
      </p:sp>
      <p:sp>
        <p:nvSpPr>
          <p:cNvPr id="12" name="Text 10"/>
          <p:cNvSpPr/>
          <p:nvPr/>
        </p:nvSpPr>
        <p:spPr>
          <a:xfrm>
            <a:off x="793790" y="6936819"/>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These confirmed good model fit and reasonable generalization.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009293"/>
            <a:ext cx="7811214" cy="708779"/>
          </a:xfrm>
          <a:prstGeom prst="rect">
            <a:avLst/>
          </a:prstGeom>
          <a:noFill/>
          <a:ln/>
        </p:spPr>
        <p:txBody>
          <a:bodyPr wrap="none" lIns="0" tIns="0" rIns="0" bIns="0" rtlCol="0" anchor="t"/>
          <a:lstStyle/>
          <a:p>
            <a:pPr algn="l"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Results &amp; Insights</a:t>
            </a:r>
            <a:endParaRPr lang="en-US" sz="4450" dirty="0"/>
          </a:p>
        </p:txBody>
      </p:sp>
      <p:sp>
        <p:nvSpPr>
          <p:cNvPr id="3" name="Shape 1"/>
          <p:cNvSpPr/>
          <p:nvPr/>
        </p:nvSpPr>
        <p:spPr>
          <a:xfrm>
            <a:off x="793790" y="2171700"/>
            <a:ext cx="6407944" cy="2229445"/>
          </a:xfrm>
          <a:prstGeom prst="roundRect">
            <a:avLst>
              <a:gd name="adj" fmla="val 4273"/>
            </a:avLst>
          </a:prstGeom>
          <a:solidFill>
            <a:srgbClr val="547808"/>
          </a:solidFill>
          <a:ln w="7620">
            <a:solidFill>
              <a:srgbClr val="6D9121"/>
            </a:solidFill>
            <a:prstDash val="solid"/>
          </a:ln>
        </p:spPr>
      </p:sp>
      <p:sp>
        <p:nvSpPr>
          <p:cNvPr id="4" name="Shape 2"/>
          <p:cNvSpPr/>
          <p:nvPr/>
        </p:nvSpPr>
        <p:spPr>
          <a:xfrm>
            <a:off x="1028224" y="2406134"/>
            <a:ext cx="680442" cy="680442"/>
          </a:xfrm>
          <a:prstGeom prst="roundRect">
            <a:avLst>
              <a:gd name="adj" fmla="val 13436980"/>
            </a:avLst>
          </a:prstGeom>
          <a:solidFill>
            <a:srgbClr val="A9F00F"/>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215390" y="2593181"/>
            <a:ext cx="306110" cy="306110"/>
          </a:xfrm>
          <a:prstGeom prst="rect">
            <a:avLst/>
          </a:prstGeom>
        </p:spPr>
      </p:pic>
      <p:sp>
        <p:nvSpPr>
          <p:cNvPr id="6" name="Text 3"/>
          <p:cNvSpPr/>
          <p:nvPr/>
        </p:nvSpPr>
        <p:spPr>
          <a:xfrm>
            <a:off x="1028224" y="3313390"/>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Syne Extra Bold" pitchFamily="34" charset="0"/>
                <a:ea typeface="Syne Extra Bold" pitchFamily="34" charset="-122"/>
                <a:cs typeface="Syne Extra Bold" pitchFamily="34" charset="-120"/>
              </a:rPr>
              <a:t>Newer Cars</a:t>
            </a:r>
            <a:endParaRPr lang="en-US" sz="2200" dirty="0"/>
          </a:p>
        </p:txBody>
      </p:sp>
      <p:sp>
        <p:nvSpPr>
          <p:cNvPr id="7" name="Text 4"/>
          <p:cNvSpPr/>
          <p:nvPr/>
        </p:nvSpPr>
        <p:spPr>
          <a:xfrm>
            <a:off x="1028224" y="3803809"/>
            <a:ext cx="5939076" cy="362903"/>
          </a:xfrm>
          <a:prstGeom prst="rect">
            <a:avLst/>
          </a:prstGeom>
          <a:noFill/>
          <a:ln/>
        </p:spPr>
        <p:txBody>
          <a:bodyPr wrap="none" lIns="0" tIns="0" rIns="0" bIns="0" rtlCol="0" anchor="t"/>
          <a:lstStyle/>
          <a:p>
            <a:pPr algn="l" indent="0" marL="0">
              <a:lnSpc>
                <a:spcPts val="2850"/>
              </a:lnSpc>
              <a:buNone/>
            </a:pPr>
            <a:r>
              <a:rPr lang="en-US" sz="1750" dirty="0">
                <a:solidFill>
                  <a:srgbClr val="FFFFFF"/>
                </a:solidFill>
                <a:latin typeface="Syne" pitchFamily="34" charset="0"/>
                <a:ea typeface="Syne" pitchFamily="34" charset="-122"/>
                <a:cs typeface="Syne" pitchFamily="34" charset="-120"/>
              </a:rPr>
              <a:t>Car prices increase with newer manufacturing years.</a:t>
            </a:r>
            <a:endParaRPr lang="en-US" sz="1750" dirty="0"/>
          </a:p>
        </p:txBody>
      </p:sp>
      <p:sp>
        <p:nvSpPr>
          <p:cNvPr id="8" name="Shape 5"/>
          <p:cNvSpPr/>
          <p:nvPr/>
        </p:nvSpPr>
        <p:spPr>
          <a:xfrm>
            <a:off x="7428548" y="2171700"/>
            <a:ext cx="6408063" cy="2229445"/>
          </a:xfrm>
          <a:prstGeom prst="roundRect">
            <a:avLst>
              <a:gd name="adj" fmla="val 4273"/>
            </a:avLst>
          </a:prstGeom>
          <a:solidFill>
            <a:srgbClr val="547808"/>
          </a:solidFill>
          <a:ln w="7620">
            <a:solidFill>
              <a:srgbClr val="6D9121"/>
            </a:solidFill>
            <a:prstDash val="solid"/>
          </a:ln>
        </p:spPr>
      </p:sp>
      <p:sp>
        <p:nvSpPr>
          <p:cNvPr id="9" name="Shape 6"/>
          <p:cNvSpPr/>
          <p:nvPr/>
        </p:nvSpPr>
        <p:spPr>
          <a:xfrm>
            <a:off x="7662982" y="2406134"/>
            <a:ext cx="680442" cy="680442"/>
          </a:xfrm>
          <a:prstGeom prst="roundRect">
            <a:avLst>
              <a:gd name="adj" fmla="val 13436980"/>
            </a:avLst>
          </a:prstGeom>
          <a:solidFill>
            <a:srgbClr val="A9F00F"/>
          </a:solidFill>
          <a:ln/>
        </p:spPr>
      </p:sp>
      <p:pic>
        <p:nvPicPr>
          <p:cNvPr id="1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50148" y="2593181"/>
            <a:ext cx="306110" cy="306110"/>
          </a:xfrm>
          <a:prstGeom prst="rect">
            <a:avLst/>
          </a:prstGeom>
        </p:spPr>
      </p:pic>
      <p:sp>
        <p:nvSpPr>
          <p:cNvPr id="11" name="Text 7"/>
          <p:cNvSpPr/>
          <p:nvPr/>
        </p:nvSpPr>
        <p:spPr>
          <a:xfrm>
            <a:off x="7662982" y="3313390"/>
            <a:ext cx="3521154" cy="354330"/>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Syne Extra Bold" pitchFamily="34" charset="0"/>
                <a:ea typeface="Syne Extra Bold" pitchFamily="34" charset="-122"/>
                <a:cs typeface="Syne Extra Bold" pitchFamily="34" charset="-120"/>
              </a:rPr>
              <a:t>Mileage Impact</a:t>
            </a:r>
            <a:endParaRPr lang="en-US" sz="2200" dirty="0"/>
          </a:p>
        </p:txBody>
      </p:sp>
      <p:sp>
        <p:nvSpPr>
          <p:cNvPr id="12" name="Text 8"/>
          <p:cNvSpPr/>
          <p:nvPr/>
        </p:nvSpPr>
        <p:spPr>
          <a:xfrm>
            <a:off x="7662982" y="3803809"/>
            <a:ext cx="5939195" cy="362903"/>
          </a:xfrm>
          <a:prstGeom prst="rect">
            <a:avLst/>
          </a:prstGeom>
          <a:noFill/>
          <a:ln/>
        </p:spPr>
        <p:txBody>
          <a:bodyPr wrap="none" lIns="0" tIns="0" rIns="0" bIns="0" rtlCol="0" anchor="t"/>
          <a:lstStyle/>
          <a:p>
            <a:pPr algn="l" indent="0" marL="0">
              <a:lnSpc>
                <a:spcPts val="2850"/>
              </a:lnSpc>
              <a:buNone/>
            </a:pPr>
            <a:r>
              <a:rPr lang="en-US" sz="1750" dirty="0">
                <a:solidFill>
                  <a:srgbClr val="FFFFFF"/>
                </a:solidFill>
                <a:latin typeface="Syne" pitchFamily="34" charset="0"/>
                <a:ea typeface="Syne" pitchFamily="34" charset="-122"/>
                <a:cs typeface="Syne" pitchFamily="34" charset="-120"/>
              </a:rPr>
              <a:t>Mileage has a strong non-linear negative impact on price.</a:t>
            </a:r>
            <a:endParaRPr lang="en-US" sz="1750" dirty="0"/>
          </a:p>
        </p:txBody>
      </p:sp>
      <p:sp>
        <p:nvSpPr>
          <p:cNvPr id="13" name="Shape 9"/>
          <p:cNvSpPr/>
          <p:nvPr/>
        </p:nvSpPr>
        <p:spPr>
          <a:xfrm>
            <a:off x="793790" y="4627959"/>
            <a:ext cx="6407944" cy="2592348"/>
          </a:xfrm>
          <a:prstGeom prst="roundRect">
            <a:avLst>
              <a:gd name="adj" fmla="val 3675"/>
            </a:avLst>
          </a:prstGeom>
          <a:solidFill>
            <a:srgbClr val="547808"/>
          </a:solidFill>
          <a:ln w="7620">
            <a:solidFill>
              <a:srgbClr val="6D9121"/>
            </a:solidFill>
            <a:prstDash val="solid"/>
          </a:ln>
        </p:spPr>
      </p:sp>
      <p:sp>
        <p:nvSpPr>
          <p:cNvPr id="14" name="Shape 10"/>
          <p:cNvSpPr/>
          <p:nvPr/>
        </p:nvSpPr>
        <p:spPr>
          <a:xfrm>
            <a:off x="1028224" y="4862393"/>
            <a:ext cx="680442" cy="680442"/>
          </a:xfrm>
          <a:prstGeom prst="roundRect">
            <a:avLst>
              <a:gd name="adj" fmla="val 13436980"/>
            </a:avLst>
          </a:prstGeom>
          <a:solidFill>
            <a:srgbClr val="A9F00F"/>
          </a:solidFill>
          <a:ln/>
        </p:spPr>
      </p:sp>
      <p:pic>
        <p:nvPicPr>
          <p:cNvPr id="15"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215390" y="5049441"/>
            <a:ext cx="306110" cy="306110"/>
          </a:xfrm>
          <a:prstGeom prst="rect">
            <a:avLst/>
          </a:prstGeom>
        </p:spPr>
      </p:pic>
      <p:sp>
        <p:nvSpPr>
          <p:cNvPr id="16" name="Text 11"/>
          <p:cNvSpPr/>
          <p:nvPr/>
        </p:nvSpPr>
        <p:spPr>
          <a:xfrm>
            <a:off x="1028224" y="5769650"/>
            <a:ext cx="4543544" cy="354330"/>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Syne Extra Bold" pitchFamily="34" charset="0"/>
                <a:ea typeface="Syne Extra Bold" pitchFamily="34" charset="-122"/>
                <a:cs typeface="Syne Extra Bold" pitchFamily="34" charset="-120"/>
              </a:rPr>
              <a:t>Curvature Captured</a:t>
            </a:r>
            <a:endParaRPr lang="en-US" sz="2200" dirty="0"/>
          </a:p>
        </p:txBody>
      </p:sp>
      <p:sp>
        <p:nvSpPr>
          <p:cNvPr id="17" name="Text 12"/>
          <p:cNvSpPr/>
          <p:nvPr/>
        </p:nvSpPr>
        <p:spPr>
          <a:xfrm>
            <a:off x="1028224" y="6260068"/>
            <a:ext cx="5939076" cy="725805"/>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Syne" pitchFamily="34" charset="0"/>
                <a:ea typeface="Syne" pitchFamily="34" charset="-122"/>
                <a:cs typeface="Syne" pitchFamily="34" charset="-120"/>
              </a:rPr>
              <a:t>Polynomial regression captured curvature missed by linear models.</a:t>
            </a:r>
            <a:endParaRPr lang="en-US" sz="1750" dirty="0"/>
          </a:p>
        </p:txBody>
      </p:sp>
      <p:sp>
        <p:nvSpPr>
          <p:cNvPr id="18" name="Shape 13"/>
          <p:cNvSpPr/>
          <p:nvPr/>
        </p:nvSpPr>
        <p:spPr>
          <a:xfrm>
            <a:off x="7428548" y="4627959"/>
            <a:ext cx="6408063" cy="2592348"/>
          </a:xfrm>
          <a:prstGeom prst="roundRect">
            <a:avLst>
              <a:gd name="adj" fmla="val 3675"/>
            </a:avLst>
          </a:prstGeom>
          <a:solidFill>
            <a:srgbClr val="547808"/>
          </a:solidFill>
          <a:ln w="7620">
            <a:solidFill>
              <a:srgbClr val="6D9121"/>
            </a:solidFill>
            <a:prstDash val="solid"/>
          </a:ln>
        </p:spPr>
      </p:sp>
      <p:sp>
        <p:nvSpPr>
          <p:cNvPr id="19" name="Shape 14"/>
          <p:cNvSpPr/>
          <p:nvPr/>
        </p:nvSpPr>
        <p:spPr>
          <a:xfrm>
            <a:off x="7662982" y="4862393"/>
            <a:ext cx="680442" cy="680442"/>
          </a:xfrm>
          <a:prstGeom prst="roundRect">
            <a:avLst>
              <a:gd name="adj" fmla="val 13436980"/>
            </a:avLst>
          </a:prstGeom>
          <a:solidFill>
            <a:srgbClr val="A9F00F"/>
          </a:solidFill>
          <a:ln/>
        </p:spPr>
      </p:sp>
      <p:pic>
        <p:nvPicPr>
          <p:cNvPr id="20"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850148" y="5049441"/>
            <a:ext cx="306110" cy="306110"/>
          </a:xfrm>
          <a:prstGeom prst="rect">
            <a:avLst/>
          </a:prstGeom>
        </p:spPr>
      </p:pic>
      <p:sp>
        <p:nvSpPr>
          <p:cNvPr id="21" name="Text 15"/>
          <p:cNvSpPr/>
          <p:nvPr/>
        </p:nvSpPr>
        <p:spPr>
          <a:xfrm>
            <a:off x="7662982" y="5769650"/>
            <a:ext cx="4948238" cy="354330"/>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Syne Extra Bold" pitchFamily="34" charset="0"/>
                <a:ea typeface="Syne Extra Bold" pitchFamily="34" charset="-122"/>
                <a:cs typeface="Syne Extra Bold" pitchFamily="34" charset="-120"/>
              </a:rPr>
              <a:t>Optimal Performance</a:t>
            </a:r>
            <a:endParaRPr lang="en-US" sz="2200" dirty="0"/>
          </a:p>
        </p:txBody>
      </p:sp>
      <p:sp>
        <p:nvSpPr>
          <p:cNvPr id="22" name="Text 16"/>
          <p:cNvSpPr/>
          <p:nvPr/>
        </p:nvSpPr>
        <p:spPr>
          <a:xfrm>
            <a:off x="7662982" y="6260068"/>
            <a:ext cx="5939195" cy="725805"/>
          </a:xfrm>
          <a:prstGeom prst="rect">
            <a:avLst/>
          </a:prstGeom>
          <a:noFill/>
          <a:ln/>
        </p:spPr>
        <p:txBody>
          <a:bodyPr wrap="square" lIns="0" tIns="0" rIns="0" bIns="0" rtlCol="0" anchor="t"/>
          <a:lstStyle/>
          <a:p>
            <a:pPr algn="l" indent="0" marL="0">
              <a:lnSpc>
                <a:spcPts val="2850"/>
              </a:lnSpc>
              <a:buNone/>
            </a:pPr>
            <a:r>
              <a:rPr lang="en-US" sz="1750" dirty="0">
                <a:solidFill>
                  <a:srgbClr val="FFFFFF"/>
                </a:solidFill>
                <a:latin typeface="Syne" pitchFamily="34" charset="0"/>
                <a:ea typeface="Syne" pitchFamily="34" charset="-122"/>
                <a:cs typeface="Syne" pitchFamily="34" charset="-120"/>
              </a:rPr>
              <a:t>Degree-2 polynomial achieved optimal performance without overfitting.</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864525"/>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Conclusion</a:t>
            </a:r>
            <a:endParaRPr lang="en-US" sz="4450" dirty="0"/>
          </a:p>
        </p:txBody>
      </p:sp>
      <p:sp>
        <p:nvSpPr>
          <p:cNvPr id="4" name="Text 1"/>
          <p:cNvSpPr/>
          <p:nvPr/>
        </p:nvSpPr>
        <p:spPr>
          <a:xfrm>
            <a:off x="6280190" y="391346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D7E5D8"/>
                </a:solidFill>
                <a:latin typeface="Syne" pitchFamily="34" charset="0"/>
                <a:ea typeface="Syne" pitchFamily="34" charset="-122"/>
                <a:cs typeface="Syne" pitchFamily="34" charset="-120"/>
              </a:rPr>
              <a:t>Polynomial Regression significantly improved price prediction accuracy compared to linear regression by modeling non-linear relationships revealed during EDA. The model aligns well with domain understanding and provides reliable predictions for car prices.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2026-01-16T12:15:12Z</dcterms:created>
  <dcterms:modified xsi:type="dcterms:W3CDTF">2026-01-16T12:15:12Z</dcterms:modified>
</cp:coreProperties>
</file>